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99FF"/>
    <a:srgbClr val="0000FF"/>
    <a:srgbClr val="FF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584" autoAdjust="0"/>
    <p:restoredTop sz="94640" autoAdjust="0"/>
  </p:normalViewPr>
  <p:slideViewPr>
    <p:cSldViewPr>
      <p:cViewPr varScale="1">
        <p:scale>
          <a:sx n="88" d="100"/>
          <a:sy n="88" d="100"/>
        </p:scale>
        <p:origin x="-102" y="-44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CB405F-110D-47CA-830D-EDE096280384}" type="datetimeFigureOut">
              <a:rPr lang="en-US" smtClean="0"/>
              <a:pPr/>
              <a:t>7/11/2011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89240E2-8FE0-4F4F-9907-C6A3AEACA48C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240E2-8FE0-4F4F-9907-C6A3AEACA48C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7/11/2011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7/11/2011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7/11/2011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7/11/2011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7/11/2011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7/11/2011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7/11/2011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7/11/2011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7/11/2011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7/11/2011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7/11/2011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7/11/2011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" Target="slide6.xml"/><Relationship Id="rId3" Type="http://schemas.openxmlformats.org/officeDocument/2006/relationships/image" Target="../media/image2.jpeg"/><Relationship Id="rId7" Type="http://schemas.openxmlformats.org/officeDocument/2006/relationships/slide" Target="slide5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" Target="slide4.xml"/><Relationship Id="rId5" Type="http://schemas.openxmlformats.org/officeDocument/2006/relationships/slide" Target="slide3.xml"/><Relationship Id="rId4" Type="http://schemas.openxmlformats.org/officeDocument/2006/relationships/slide" Target="slide2.xml"/><Relationship Id="rId9" Type="http://schemas.openxmlformats.org/officeDocument/2006/relationships/slide" Target="slide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slide" Target="slide1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9.jpeg"/><Relationship Id="rId7" Type="http://schemas.openxmlformats.org/officeDocument/2006/relationships/slide" Target="slide1.xm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5" Type="http://schemas.openxmlformats.org/officeDocument/2006/relationships/slide" Target="slide1.xml"/><Relationship Id="rId4" Type="http://schemas.openxmlformats.org/officeDocument/2006/relationships/image" Target="../media/image1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7" Type="http://schemas.openxmlformats.org/officeDocument/2006/relationships/slide" Target="slide1.xml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eg"/><Relationship Id="rId5" Type="http://schemas.openxmlformats.org/officeDocument/2006/relationships/image" Target="../media/image20.png"/><Relationship Id="rId4" Type="http://schemas.openxmlformats.org/officeDocument/2006/relationships/image" Target="../media/image19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slide" Target="slide1.xml"/><Relationship Id="rId3" Type="http://schemas.openxmlformats.org/officeDocument/2006/relationships/image" Target="../media/image22.jpeg"/><Relationship Id="rId7" Type="http://schemas.openxmlformats.org/officeDocument/2006/relationships/image" Target="../media/image2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10" Type="http://schemas.openxmlformats.org/officeDocument/2006/relationships/image" Target="../media/image27.jpeg"/><Relationship Id="rId4" Type="http://schemas.openxmlformats.org/officeDocument/2006/relationships/image" Target="../media/image23.jpeg"/><Relationship Id="rId9" Type="http://schemas.openxmlformats.org/officeDocument/2006/relationships/slide" Target="slide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fantasy_17.jpg"/>
          <p:cNvPicPr>
            <a:picLocks noChangeAspect="1"/>
          </p:cNvPicPr>
          <p:nvPr/>
        </p:nvPicPr>
        <p:blipFill>
          <a:blip r:embed="rId2">
            <a:lum bright="-45000" contrast="-58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2493407" y="1225729"/>
            <a:ext cx="4135993" cy="1633394"/>
            <a:chOff x="685800" y="1445622"/>
            <a:chExt cx="4135993" cy="1633394"/>
          </a:xfrm>
        </p:grpSpPr>
        <p:sp>
          <p:nvSpPr>
            <p:cNvPr id="8" name="Rectangle 7"/>
            <p:cNvSpPr/>
            <p:nvPr/>
          </p:nvSpPr>
          <p:spPr>
            <a:xfrm>
              <a:off x="685800" y="1447800"/>
              <a:ext cx="1904111" cy="1631216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n-US" sz="2000" b="1" cap="none" spc="0" dirty="0" smtClean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DIT/11/C2/0328</a:t>
              </a:r>
            </a:p>
            <a:p>
              <a:pPr algn="ctr"/>
              <a:r>
                <a:rPr lang="en-US" sz="2000" b="1" dirty="0" smtClean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DIT/11/C2/0343</a:t>
              </a:r>
            </a:p>
            <a:p>
              <a:pPr algn="ctr"/>
              <a:r>
                <a:rPr lang="en-US" sz="2000" b="1" dirty="0" smtClean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DIT/11/C2/0345</a:t>
              </a:r>
            </a:p>
            <a:p>
              <a:pPr algn="ctr"/>
              <a:r>
                <a:rPr lang="en-US" sz="2000" b="1" dirty="0" smtClean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DIT/11/C2/0353</a:t>
              </a:r>
            </a:p>
            <a:p>
              <a:pPr algn="ctr"/>
              <a:r>
                <a:rPr lang="en-US" sz="2000" b="1" dirty="0" smtClean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DIT/11/C2/0357</a:t>
              </a:r>
              <a:endParaRPr lang="en-US" sz="2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2650558" y="1445622"/>
              <a:ext cx="2171235" cy="1631216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r"/>
              <a:r>
                <a:rPr lang="en-US" sz="2000" b="1" cap="none" spc="0" dirty="0" smtClean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Kirinda G L M</a:t>
              </a:r>
            </a:p>
            <a:p>
              <a:pPr algn="r"/>
              <a:r>
                <a:rPr lang="en-US" sz="2000" b="1" dirty="0" smtClean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Piumika W M S</a:t>
              </a:r>
            </a:p>
            <a:p>
              <a:pPr algn="r"/>
              <a:r>
                <a:rPr lang="en-US" sz="2000" b="1" cap="none" spc="0" dirty="0" smtClean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Jayarathne R P E T</a:t>
              </a:r>
            </a:p>
            <a:p>
              <a:pPr algn="r"/>
              <a:r>
                <a:rPr lang="en-US" sz="2000" b="1" dirty="0" smtClean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Thilantha B Y</a:t>
              </a:r>
            </a:p>
            <a:p>
              <a:pPr algn="r"/>
              <a:r>
                <a:rPr lang="en-US" sz="2000" b="1" cap="none" spc="0" dirty="0" smtClean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Chathuranga A W I</a:t>
              </a:r>
              <a:endParaRPr lang="en-US" sz="2000" b="1" cap="none" spc="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endParaRPr>
            </a:p>
          </p:txBody>
        </p:sp>
      </p:grpSp>
      <p:sp>
        <p:nvSpPr>
          <p:cNvPr id="15" name="Rectangle 14"/>
          <p:cNvSpPr/>
          <p:nvPr/>
        </p:nvSpPr>
        <p:spPr>
          <a:xfrm>
            <a:off x="533400" y="2750403"/>
            <a:ext cx="8006294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n-US" sz="4800" b="1" cap="all" spc="0" dirty="0" smtClean="0">
                <a:ln/>
                <a:solidFill>
                  <a:srgbClr val="C0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Topic :</a:t>
            </a:r>
            <a:r>
              <a:rPr lang="en-US" sz="48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 </a:t>
            </a:r>
            <a:r>
              <a:rPr lang="en-US" sz="4800" b="1" i="1" cap="all" spc="0" dirty="0" smtClean="0">
                <a:ln/>
                <a:solidFill>
                  <a:srgbClr val="FF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video rental system</a:t>
            </a:r>
            <a:endParaRPr lang="en-US" sz="4800" b="1" i="1" cap="all" spc="0" dirty="0">
              <a:ln/>
              <a:solidFill>
                <a:srgbClr val="FF000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1295400" y="3276600"/>
            <a:ext cx="63882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n-US" sz="5400" b="1" cap="all" spc="0" dirty="0" smtClean="0">
                <a:ln/>
                <a:solidFill>
                  <a:schemeClr val="bg2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__________________</a:t>
            </a:r>
            <a:endParaRPr lang="en-US" sz="5400" b="1" cap="all" spc="0" dirty="0">
              <a:ln/>
              <a:solidFill>
                <a:schemeClr val="bg2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1328055" y="3191470"/>
            <a:ext cx="643490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i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Requirement Analysis</a:t>
            </a:r>
            <a:endParaRPr lang="en-US" sz="5400" i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25" name="Picture 24" descr="revolutio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5000" y="0"/>
            <a:ext cx="5486400" cy="1219200"/>
          </a:xfrm>
          <a:prstGeom prst="rect">
            <a:avLst/>
          </a:prstGeom>
        </p:spPr>
      </p:pic>
      <p:grpSp>
        <p:nvGrpSpPr>
          <p:cNvPr id="32" name="Group 31"/>
          <p:cNvGrpSpPr/>
          <p:nvPr/>
        </p:nvGrpSpPr>
        <p:grpSpPr>
          <a:xfrm>
            <a:off x="2743200" y="4182070"/>
            <a:ext cx="2823761" cy="523220"/>
            <a:chOff x="2743200" y="4182070"/>
            <a:chExt cx="2823761" cy="523220"/>
          </a:xfrm>
        </p:grpSpPr>
        <p:sp>
          <p:nvSpPr>
            <p:cNvPr id="20" name="Rectangle 19"/>
            <p:cNvSpPr/>
            <p:nvPr/>
          </p:nvSpPr>
          <p:spPr>
            <a:xfrm>
              <a:off x="3008376" y="4182070"/>
              <a:ext cx="2558585" cy="52322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800" b="1" i="1" cap="none" spc="0" dirty="0" smtClean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Cinemax Videos</a:t>
              </a:r>
              <a:endParaRPr lang="en-US" sz="2800" b="1" i="1" cap="none" spc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sp>
          <p:nvSpPr>
            <p:cNvPr id="18" name="Quad Arrow 17">
              <a:hlinkClick r:id="rId4" action="ppaction://hlinksldjump"/>
            </p:cNvPr>
            <p:cNvSpPr/>
            <p:nvPr/>
          </p:nvSpPr>
          <p:spPr>
            <a:xfrm>
              <a:off x="2743200" y="4285488"/>
              <a:ext cx="228600" cy="228600"/>
            </a:xfrm>
            <a:prstGeom prst="quadArrow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2743200" y="4643718"/>
            <a:ext cx="1865110" cy="523220"/>
            <a:chOff x="2743200" y="4643718"/>
            <a:chExt cx="1865110" cy="523220"/>
          </a:xfrm>
        </p:grpSpPr>
        <p:sp>
          <p:nvSpPr>
            <p:cNvPr id="21" name="Rectangle 20"/>
            <p:cNvSpPr/>
            <p:nvPr/>
          </p:nvSpPr>
          <p:spPr>
            <a:xfrm>
              <a:off x="3020568" y="4643718"/>
              <a:ext cx="1587742" cy="52322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800" b="1" i="1" cap="none" spc="0" dirty="0" smtClean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Problems</a:t>
              </a:r>
              <a:endParaRPr lang="en-US" sz="2800" b="1" i="1" cap="none" spc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sp>
          <p:nvSpPr>
            <p:cNvPr id="26" name="Quad Arrow 25">
              <a:hlinkClick r:id="rId5" action="ppaction://hlinksldjump"/>
            </p:cNvPr>
            <p:cNvSpPr/>
            <p:nvPr/>
          </p:nvSpPr>
          <p:spPr>
            <a:xfrm>
              <a:off x="2743200" y="4745736"/>
              <a:ext cx="228600" cy="228600"/>
            </a:xfrm>
            <a:prstGeom prst="quadArrow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34" name="Group 33"/>
          <p:cNvGrpSpPr/>
          <p:nvPr/>
        </p:nvGrpSpPr>
        <p:grpSpPr>
          <a:xfrm>
            <a:off x="2743200" y="5096436"/>
            <a:ext cx="2514600" cy="523220"/>
            <a:chOff x="2743200" y="5096436"/>
            <a:chExt cx="2514600" cy="523220"/>
          </a:xfrm>
        </p:grpSpPr>
        <p:sp>
          <p:nvSpPr>
            <p:cNvPr id="22" name="Rectangle 21"/>
            <p:cNvSpPr/>
            <p:nvPr/>
          </p:nvSpPr>
          <p:spPr>
            <a:xfrm>
              <a:off x="2987435" y="5096436"/>
              <a:ext cx="2270365" cy="52322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800" b="1" i="1" cap="none" spc="0" dirty="0" smtClean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Requirements</a:t>
              </a:r>
              <a:endParaRPr lang="en-US" sz="2800" b="1" i="1" cap="none" spc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sp>
          <p:nvSpPr>
            <p:cNvPr id="27" name="Quad Arrow 26">
              <a:hlinkClick r:id="rId6" action="ppaction://hlinksldjump"/>
            </p:cNvPr>
            <p:cNvSpPr/>
            <p:nvPr/>
          </p:nvSpPr>
          <p:spPr>
            <a:xfrm>
              <a:off x="2743200" y="5221224"/>
              <a:ext cx="228600" cy="228600"/>
            </a:xfrm>
            <a:prstGeom prst="quadArrow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2743200" y="5580530"/>
            <a:ext cx="1694688" cy="523220"/>
            <a:chOff x="2743200" y="5580530"/>
            <a:chExt cx="1694688" cy="523220"/>
          </a:xfrm>
        </p:grpSpPr>
        <p:sp>
          <p:nvSpPr>
            <p:cNvPr id="23" name="Rectangle 22"/>
            <p:cNvSpPr/>
            <p:nvPr/>
          </p:nvSpPr>
          <p:spPr>
            <a:xfrm>
              <a:off x="3012498" y="5580530"/>
              <a:ext cx="1425390" cy="52322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800" b="1" i="1" cap="none" spc="0" dirty="0" smtClean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Solution</a:t>
              </a:r>
              <a:endParaRPr lang="en-US" sz="2800" b="1" i="1" cap="none" spc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sp>
          <p:nvSpPr>
            <p:cNvPr id="28" name="Quad Arrow 27">
              <a:hlinkClick r:id="rId7" action="ppaction://hlinksldjump"/>
            </p:cNvPr>
            <p:cNvSpPr/>
            <p:nvPr/>
          </p:nvSpPr>
          <p:spPr>
            <a:xfrm>
              <a:off x="2743200" y="5715000"/>
              <a:ext cx="228600" cy="228600"/>
            </a:xfrm>
            <a:prstGeom prst="quadArrow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2743200" y="6096000"/>
            <a:ext cx="2198513" cy="523220"/>
            <a:chOff x="2743200" y="6096000"/>
            <a:chExt cx="2198513" cy="523220"/>
          </a:xfrm>
        </p:grpSpPr>
        <p:sp>
          <p:nvSpPr>
            <p:cNvPr id="24" name="Rectangle 23"/>
            <p:cNvSpPr/>
            <p:nvPr/>
          </p:nvSpPr>
          <p:spPr>
            <a:xfrm>
              <a:off x="2990088" y="6096000"/>
              <a:ext cx="1951625" cy="52322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2800" b="1" i="1" cap="none" spc="0" dirty="0" smtClean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Advantages</a:t>
              </a:r>
              <a:endParaRPr lang="en-US" sz="2800" b="1" i="1" cap="none" spc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sp>
          <p:nvSpPr>
            <p:cNvPr id="29" name="Quad Arrow 28">
              <a:hlinkClick r:id="rId8" action="ppaction://hlinksldjump"/>
            </p:cNvPr>
            <p:cNvSpPr/>
            <p:nvPr/>
          </p:nvSpPr>
          <p:spPr>
            <a:xfrm>
              <a:off x="2743200" y="6220968"/>
              <a:ext cx="228600" cy="228600"/>
            </a:xfrm>
            <a:prstGeom prst="quadArrow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Rounded Rectangle 30">
            <a:hlinkClick r:id="rId9" action="ppaction://hlinksldjump"/>
          </p:cNvPr>
          <p:cNvSpPr/>
          <p:nvPr/>
        </p:nvSpPr>
        <p:spPr>
          <a:xfrm>
            <a:off x="7848600" y="6400800"/>
            <a:ext cx="1219200" cy="381000"/>
          </a:xfrm>
          <a:prstGeom prst="round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2">
                    <a:lumMod val="75000"/>
                  </a:schemeClr>
                </a:solidFill>
              </a:rPr>
              <a:t>Exit</a:t>
            </a:r>
            <a:endParaRPr lang="en-US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450"/>
                            </p:stCondLst>
                            <p:childTnLst>
                              <p:par>
                                <p:cTn id="2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450"/>
                            </p:stCondLst>
                            <p:childTnLst>
                              <p:par>
                                <p:cTn id="31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5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450"/>
                            </p:stCondLst>
                            <p:childTnLst>
                              <p:par>
                                <p:cTn id="37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1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6450"/>
                            </p:stCondLst>
                            <p:childTnLst>
                              <p:par>
                                <p:cTn id="43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7450"/>
                            </p:stCondLst>
                            <p:childTnLst>
                              <p:par>
                                <p:cTn id="49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3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8450"/>
                            </p:stCondLst>
                            <p:childTnLst>
                              <p:par>
                                <p:cTn id="5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9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9" grpId="0"/>
      <p:bldP spid="1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light-wave-abstract-background - Copy.jpg"/>
          <p:cNvPicPr>
            <a:picLocks noChangeAspect="1"/>
          </p:cNvPicPr>
          <p:nvPr/>
        </p:nvPicPr>
        <p:blipFill>
          <a:blip r:embed="rId2">
            <a:lum bright="-35000" contrast="-29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209800" y="74474"/>
            <a:ext cx="4740195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COMPANY BACKGROUND</a:t>
            </a:r>
            <a:endParaRPr lang="en-US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11" name="Picture 10" descr="DVD-rental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5685" y="302622"/>
            <a:ext cx="1727200" cy="1295400"/>
          </a:xfrm>
          <a:prstGeom prst="rect">
            <a:avLst/>
          </a:prstGeom>
        </p:spPr>
      </p:pic>
      <p:pic>
        <p:nvPicPr>
          <p:cNvPr id="12" name="Picture 11" descr="410w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01951" y="304800"/>
            <a:ext cx="1737249" cy="1295400"/>
          </a:xfrm>
          <a:prstGeom prst="rect">
            <a:avLst/>
          </a:prstGeom>
        </p:spPr>
      </p:pic>
      <p:grpSp>
        <p:nvGrpSpPr>
          <p:cNvPr id="28" name="Group 27"/>
          <p:cNvGrpSpPr/>
          <p:nvPr/>
        </p:nvGrpSpPr>
        <p:grpSpPr>
          <a:xfrm>
            <a:off x="685800" y="2348805"/>
            <a:ext cx="7620000" cy="1385327"/>
            <a:chOff x="685800" y="2348805"/>
            <a:chExt cx="7620000" cy="1385327"/>
          </a:xfrm>
        </p:grpSpPr>
        <p:sp>
          <p:nvSpPr>
            <p:cNvPr id="13" name="Rectangle 12"/>
            <p:cNvSpPr/>
            <p:nvPr/>
          </p:nvSpPr>
          <p:spPr>
            <a:xfrm>
              <a:off x="685800" y="2348805"/>
              <a:ext cx="2130711" cy="1384995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r>
                <a:rPr lang="en-US" sz="2800" b="1" dirty="0" smtClean="0">
                  <a:ln w="900" cmpd="sng">
                    <a:solidFill>
                      <a:schemeClr val="accent1">
                        <a:satMod val="190000"/>
                        <a:alpha val="55000"/>
                      </a:schemeClr>
                    </a:solidFill>
                    <a:prstDash val="solid"/>
                  </a:ln>
                  <a:solidFill>
                    <a:schemeClr val="accent1">
                      <a:satMod val="200000"/>
                      <a:tint val="3000"/>
                    </a:schemeClr>
                  </a:solidFill>
                  <a:effectLst>
                    <a:innerShdw blurRad="101600" dist="76200" dir="5400000">
                      <a:schemeClr val="accent1">
                        <a:satMod val="190000"/>
                        <a:tint val="100000"/>
                        <a:alpha val="74000"/>
                      </a:schemeClr>
                    </a:innerShdw>
                  </a:effectLst>
                </a:rPr>
                <a:t>Name 	:</a:t>
              </a:r>
            </a:p>
            <a:p>
              <a:r>
                <a:rPr lang="en-US" sz="2800" b="1" cap="none" spc="0" dirty="0" smtClean="0">
                  <a:ln w="900" cmpd="sng">
                    <a:solidFill>
                      <a:schemeClr val="accent1">
                        <a:satMod val="190000"/>
                        <a:alpha val="55000"/>
                      </a:schemeClr>
                    </a:solidFill>
                    <a:prstDash val="solid"/>
                  </a:ln>
                  <a:solidFill>
                    <a:schemeClr val="accent1">
                      <a:satMod val="200000"/>
                      <a:tint val="3000"/>
                    </a:schemeClr>
                  </a:solidFill>
                  <a:effectLst>
                    <a:innerShdw blurRad="101600" dist="76200" dir="5400000">
                      <a:schemeClr val="accent1">
                        <a:satMod val="190000"/>
                        <a:tint val="100000"/>
                        <a:alpha val="74000"/>
                      </a:schemeClr>
                    </a:innerShdw>
                  </a:effectLst>
                </a:rPr>
                <a:t>Address 	:</a:t>
              </a:r>
            </a:p>
            <a:p>
              <a:r>
                <a:rPr lang="en-US" sz="2800" b="1" dirty="0" smtClean="0">
                  <a:ln w="900" cmpd="sng">
                    <a:solidFill>
                      <a:schemeClr val="accent1">
                        <a:satMod val="190000"/>
                        <a:alpha val="55000"/>
                      </a:schemeClr>
                    </a:solidFill>
                    <a:prstDash val="solid"/>
                  </a:ln>
                  <a:solidFill>
                    <a:schemeClr val="accent1">
                      <a:satMod val="200000"/>
                      <a:tint val="3000"/>
                    </a:schemeClr>
                  </a:solidFill>
                  <a:effectLst>
                    <a:innerShdw blurRad="101600" dist="76200" dir="5400000">
                      <a:schemeClr val="accent1">
                        <a:satMod val="190000"/>
                        <a:tint val="100000"/>
                        <a:alpha val="74000"/>
                      </a:schemeClr>
                    </a:innerShdw>
                  </a:effectLst>
                </a:rPr>
                <a:t>Owner 	:</a:t>
              </a: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3050579" y="2349137"/>
              <a:ext cx="5255221" cy="1384995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r>
                <a:rPr lang="en-US" sz="2800" b="1" dirty="0" smtClean="0">
                  <a:ln w="17780" cmpd="sng">
                    <a:solidFill>
                      <a:srgbClr val="FFFFFF"/>
                    </a:solidFill>
                    <a:prstDash val="solid"/>
                    <a:miter lim="800000"/>
                  </a:ln>
                  <a:gradFill rotWithShape="1">
                    <a:gsLst>
                      <a:gs pos="0">
                        <a:srgbClr val="000000">
                          <a:tint val="92000"/>
                          <a:shade val="100000"/>
                          <a:satMod val="150000"/>
                        </a:srgbClr>
                      </a:gs>
                      <a:gs pos="49000">
                        <a:srgbClr val="000000">
                          <a:tint val="89000"/>
                          <a:shade val="90000"/>
                          <a:satMod val="150000"/>
                        </a:srgbClr>
                      </a:gs>
                      <a:gs pos="50000">
                        <a:srgbClr val="000000">
                          <a:tint val="100000"/>
                          <a:shade val="75000"/>
                          <a:satMod val="150000"/>
                        </a:srgbClr>
                      </a:gs>
                      <a:gs pos="95000">
                        <a:srgbClr val="000000">
                          <a:shade val="47000"/>
                          <a:satMod val="150000"/>
                        </a:srgbClr>
                      </a:gs>
                      <a:gs pos="100000">
                        <a:srgbClr val="000000">
                          <a:shade val="39000"/>
                          <a:satMod val="150000"/>
                        </a:srgbClr>
                      </a:gs>
                    </a:gsLst>
                    <a:lin ang="5400000"/>
                  </a:gradFill>
                  <a:effectLst>
                    <a:outerShdw blurRad="50800" algn="tl" rotWithShape="0">
                      <a:srgbClr val="000000"/>
                    </a:outerShdw>
                  </a:effectLst>
                </a:rPr>
                <a:t>Cinemax Videos</a:t>
              </a:r>
            </a:p>
            <a:p>
              <a:r>
                <a:rPr lang="en-US" sz="2800" b="1" cap="none" spc="0" dirty="0" smtClean="0">
                  <a:ln w="17780" cmpd="sng">
                    <a:solidFill>
                      <a:srgbClr val="FFFFFF"/>
                    </a:solidFill>
                    <a:prstDash val="solid"/>
                    <a:miter lim="800000"/>
                  </a:ln>
                  <a:gradFill rotWithShape="1">
                    <a:gsLst>
                      <a:gs pos="0">
                        <a:srgbClr val="000000">
                          <a:tint val="92000"/>
                          <a:shade val="100000"/>
                          <a:satMod val="150000"/>
                        </a:srgbClr>
                      </a:gs>
                      <a:gs pos="49000">
                        <a:srgbClr val="000000">
                          <a:tint val="89000"/>
                          <a:shade val="90000"/>
                          <a:satMod val="150000"/>
                        </a:srgbClr>
                      </a:gs>
                      <a:gs pos="50000">
                        <a:srgbClr val="000000">
                          <a:tint val="100000"/>
                          <a:shade val="75000"/>
                          <a:satMod val="150000"/>
                        </a:srgbClr>
                      </a:gs>
                      <a:gs pos="95000">
                        <a:srgbClr val="000000">
                          <a:shade val="47000"/>
                          <a:satMod val="150000"/>
                        </a:srgbClr>
                      </a:gs>
                      <a:gs pos="100000">
                        <a:srgbClr val="000000">
                          <a:shade val="39000"/>
                          <a:satMod val="150000"/>
                        </a:srgbClr>
                      </a:gs>
                    </a:gsLst>
                    <a:lin ang="5400000"/>
                  </a:gradFill>
                  <a:effectLst>
                    <a:outerShdw blurRad="50800" algn="tl" rotWithShape="0">
                      <a:srgbClr val="000000"/>
                    </a:outerShdw>
                  </a:effectLst>
                </a:rPr>
                <a:t>ST. Michael's Road, Colombo – 03.</a:t>
              </a:r>
            </a:p>
            <a:p>
              <a:r>
                <a:rPr lang="en-US" sz="2800" b="1" dirty="0" smtClean="0">
                  <a:ln w="17780" cmpd="sng">
                    <a:solidFill>
                      <a:srgbClr val="FFFFFF"/>
                    </a:solidFill>
                    <a:prstDash val="solid"/>
                    <a:miter lim="800000"/>
                  </a:ln>
                  <a:gradFill rotWithShape="1">
                    <a:gsLst>
                      <a:gs pos="0">
                        <a:srgbClr val="000000">
                          <a:tint val="92000"/>
                          <a:shade val="100000"/>
                          <a:satMod val="150000"/>
                        </a:srgbClr>
                      </a:gs>
                      <a:gs pos="49000">
                        <a:srgbClr val="000000">
                          <a:tint val="89000"/>
                          <a:shade val="90000"/>
                          <a:satMod val="150000"/>
                        </a:srgbClr>
                      </a:gs>
                      <a:gs pos="50000">
                        <a:srgbClr val="000000">
                          <a:tint val="100000"/>
                          <a:shade val="75000"/>
                          <a:satMod val="150000"/>
                        </a:srgbClr>
                      </a:gs>
                      <a:gs pos="95000">
                        <a:srgbClr val="000000">
                          <a:shade val="47000"/>
                          <a:satMod val="150000"/>
                        </a:srgbClr>
                      </a:gs>
                      <a:gs pos="100000">
                        <a:srgbClr val="000000">
                          <a:shade val="39000"/>
                          <a:satMod val="150000"/>
                        </a:srgbClr>
                      </a:gs>
                    </a:gsLst>
                    <a:lin ang="5400000"/>
                  </a:gradFill>
                  <a:effectLst>
                    <a:outerShdw blurRad="50800" algn="tl" rotWithShape="0">
                      <a:srgbClr val="000000"/>
                    </a:outerShdw>
                  </a:effectLst>
                </a:rPr>
                <a:t>Mr. Parackrama Edirisinghe</a:t>
              </a:r>
              <a:endParaRPr lang="en-US" sz="2800" b="1" cap="none" spc="0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endParaRPr>
            </a:p>
          </p:txBody>
        </p:sp>
      </p:grpSp>
      <p:pic>
        <p:nvPicPr>
          <p:cNvPr id="18" name="Picture 17" descr="cd (1)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9707193">
            <a:off x="6433245" y="4483488"/>
            <a:ext cx="2393647" cy="1884998"/>
          </a:xfrm>
          <a:prstGeom prst="rect">
            <a:avLst/>
          </a:prstGeom>
        </p:spPr>
      </p:pic>
      <p:pic>
        <p:nvPicPr>
          <p:cNvPr id="19" name="Picture 18" descr="cd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18367241">
            <a:off x="5864720" y="4332222"/>
            <a:ext cx="1828800" cy="1389888"/>
          </a:xfrm>
          <a:prstGeom prst="rect">
            <a:avLst/>
          </a:prstGeom>
        </p:spPr>
      </p:pic>
      <p:sp>
        <p:nvSpPr>
          <p:cNvPr id="20" name="Rounded Rectangle 19">
            <a:hlinkClick r:id="rId7" action="ppaction://hlinksldjump"/>
          </p:cNvPr>
          <p:cNvSpPr/>
          <p:nvPr/>
        </p:nvSpPr>
        <p:spPr>
          <a:xfrm>
            <a:off x="7859485" y="6411685"/>
            <a:ext cx="1219200" cy="381000"/>
          </a:xfrm>
          <a:prstGeom prst="round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2">
                    <a:lumMod val="75000"/>
                  </a:schemeClr>
                </a:solidFill>
              </a:rPr>
              <a:t>Back</a:t>
            </a:r>
            <a:endParaRPr lang="en-US" dirty="0">
              <a:solidFill>
                <a:schemeClr val="tx2">
                  <a:lumMod val="75000"/>
                </a:schemeClr>
              </a:solidFill>
            </a:endParaRPr>
          </a:p>
        </p:txBody>
      </p:sp>
      <p:grpSp>
        <p:nvGrpSpPr>
          <p:cNvPr id="35" name="Group 34"/>
          <p:cNvGrpSpPr/>
          <p:nvPr/>
        </p:nvGrpSpPr>
        <p:grpSpPr>
          <a:xfrm>
            <a:off x="838200" y="3989312"/>
            <a:ext cx="6209211" cy="2499688"/>
            <a:chOff x="838200" y="3989312"/>
            <a:chExt cx="6209211" cy="2499688"/>
          </a:xfrm>
        </p:grpSpPr>
        <p:sp>
          <p:nvSpPr>
            <p:cNvPr id="21" name="5-Point Star 20"/>
            <p:cNvSpPr/>
            <p:nvPr/>
          </p:nvSpPr>
          <p:spPr>
            <a:xfrm>
              <a:off x="838200" y="4047565"/>
              <a:ext cx="228600" cy="304800"/>
            </a:xfrm>
            <a:prstGeom prst="star5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2" name="5-Point Star 21"/>
            <p:cNvSpPr/>
            <p:nvPr/>
          </p:nvSpPr>
          <p:spPr>
            <a:xfrm>
              <a:off x="838200" y="4966447"/>
              <a:ext cx="228600" cy="304800"/>
            </a:xfrm>
            <a:prstGeom prst="star5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3" name="5-Point Star 22"/>
            <p:cNvSpPr/>
            <p:nvPr/>
          </p:nvSpPr>
          <p:spPr>
            <a:xfrm>
              <a:off x="838200" y="5562600"/>
              <a:ext cx="228600" cy="304800"/>
            </a:xfrm>
            <a:prstGeom prst="star5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4" name="Rectangle 23"/>
            <p:cNvSpPr/>
            <p:nvPr/>
          </p:nvSpPr>
          <p:spPr>
            <a:xfrm>
              <a:off x="1143000" y="3989312"/>
              <a:ext cx="5448093" cy="83099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r>
                <a:rPr lang="en-US" sz="2400" b="1" cap="none" spc="0" dirty="0" smtClean="0">
                  <a:ln w="10541" cmpd="sng">
                    <a:solidFill>
                      <a:schemeClr val="accent1">
                        <a:shade val="88000"/>
                        <a:satMod val="110000"/>
                      </a:schemeClr>
                    </a:solidFill>
                    <a:prstDash val="solid"/>
                  </a:ln>
                  <a:gradFill>
                    <a:gsLst>
                      <a:gs pos="0">
                        <a:schemeClr val="accent1">
                          <a:tint val="40000"/>
                          <a:satMod val="250000"/>
                        </a:schemeClr>
                      </a:gs>
                      <a:gs pos="9000">
                        <a:schemeClr val="accent1">
                          <a:tint val="52000"/>
                          <a:satMod val="300000"/>
                        </a:schemeClr>
                      </a:gs>
                      <a:gs pos="50000">
                        <a:schemeClr val="accent1">
                          <a:shade val="20000"/>
                          <a:satMod val="300000"/>
                        </a:schemeClr>
                      </a:gs>
                      <a:gs pos="79000">
                        <a:schemeClr val="accent1">
                          <a:tint val="52000"/>
                          <a:satMod val="300000"/>
                        </a:schemeClr>
                      </a:gs>
                      <a:gs pos="100000">
                        <a:schemeClr val="accent1">
                          <a:tint val="40000"/>
                          <a:satMod val="250000"/>
                        </a:schemeClr>
                      </a:gs>
                    </a:gsLst>
                    <a:lin ang="5400000"/>
                  </a:gradFill>
                  <a:effectLst/>
                </a:rPr>
                <a:t>This is a Video Rental Company .</a:t>
              </a:r>
            </a:p>
            <a:p>
              <a:r>
                <a:rPr lang="en-US" sz="2400" b="1" dirty="0" smtClean="0">
                  <a:ln w="10541" cmpd="sng">
                    <a:solidFill>
                      <a:schemeClr val="accent1">
                        <a:shade val="88000"/>
                        <a:satMod val="110000"/>
                      </a:schemeClr>
                    </a:solidFill>
                    <a:prstDash val="solid"/>
                  </a:ln>
                  <a:gradFill>
                    <a:gsLst>
                      <a:gs pos="0">
                        <a:schemeClr val="accent1">
                          <a:tint val="40000"/>
                          <a:satMod val="250000"/>
                        </a:schemeClr>
                      </a:gs>
                      <a:gs pos="9000">
                        <a:schemeClr val="accent1">
                          <a:tint val="52000"/>
                          <a:satMod val="300000"/>
                        </a:schemeClr>
                      </a:gs>
                      <a:gs pos="50000">
                        <a:schemeClr val="accent1">
                          <a:shade val="20000"/>
                          <a:satMod val="300000"/>
                        </a:schemeClr>
                      </a:gs>
                      <a:gs pos="79000">
                        <a:schemeClr val="accent1">
                          <a:tint val="52000"/>
                          <a:satMod val="300000"/>
                        </a:schemeClr>
                      </a:gs>
                      <a:gs pos="100000">
                        <a:schemeClr val="accent1">
                          <a:tint val="40000"/>
                          <a:satMod val="250000"/>
                        </a:schemeClr>
                      </a:gs>
                    </a:gsLst>
                    <a:lin ang="5400000"/>
                  </a:gradFill>
                </a:rPr>
                <a:t>They have large amount of VCDs  &amp; DVDs</a:t>
              </a:r>
              <a:endParaRPr lang="en-US" sz="2400" b="1" cap="none" spc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endParaRPr>
            </a:p>
          </p:txBody>
        </p:sp>
        <p:sp>
          <p:nvSpPr>
            <p:cNvPr id="25" name="Rectangle 24"/>
            <p:cNvSpPr/>
            <p:nvPr/>
          </p:nvSpPr>
          <p:spPr>
            <a:xfrm>
              <a:off x="1099808" y="4909346"/>
              <a:ext cx="5910592" cy="461665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n-US" sz="2400" b="1" cap="none" spc="0" dirty="0" smtClean="0">
                  <a:ln w="10541" cmpd="sng">
                    <a:solidFill>
                      <a:schemeClr val="accent1">
                        <a:shade val="88000"/>
                        <a:satMod val="110000"/>
                      </a:schemeClr>
                    </a:solidFill>
                    <a:prstDash val="solid"/>
                  </a:ln>
                  <a:gradFill>
                    <a:gsLst>
                      <a:gs pos="0">
                        <a:schemeClr val="accent1">
                          <a:tint val="40000"/>
                          <a:satMod val="250000"/>
                        </a:schemeClr>
                      </a:gs>
                      <a:gs pos="9000">
                        <a:schemeClr val="accent1">
                          <a:tint val="52000"/>
                          <a:satMod val="300000"/>
                        </a:schemeClr>
                      </a:gs>
                      <a:gs pos="50000">
                        <a:schemeClr val="accent1">
                          <a:shade val="20000"/>
                          <a:satMod val="300000"/>
                        </a:schemeClr>
                      </a:gs>
                      <a:gs pos="79000">
                        <a:schemeClr val="accent1">
                          <a:tint val="52000"/>
                          <a:satMod val="300000"/>
                        </a:schemeClr>
                      </a:gs>
                      <a:gs pos="100000">
                        <a:schemeClr val="accent1">
                          <a:tint val="40000"/>
                          <a:satMod val="250000"/>
                        </a:schemeClr>
                      </a:gs>
                    </a:gsLst>
                    <a:lin ang="5400000"/>
                  </a:gradFill>
                  <a:effectLst/>
                </a:rPr>
                <a:t>They handle about 500 customers per month</a:t>
              </a:r>
              <a:endParaRPr lang="en-US" sz="2400" b="1" cap="none" spc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endParaRPr>
            </a:p>
          </p:txBody>
        </p:sp>
        <p:sp>
          <p:nvSpPr>
            <p:cNvPr id="27" name="Rectangle 26"/>
            <p:cNvSpPr/>
            <p:nvPr/>
          </p:nvSpPr>
          <p:spPr>
            <a:xfrm>
              <a:off x="1121878" y="5473337"/>
              <a:ext cx="5925533" cy="1015663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r>
                <a:rPr lang="en-US" sz="2400" b="1" dirty="0" smtClean="0">
                  <a:ln w="10541" cmpd="sng">
                    <a:solidFill>
                      <a:schemeClr val="accent1">
                        <a:shade val="88000"/>
                        <a:satMod val="110000"/>
                      </a:schemeClr>
                    </a:solidFill>
                    <a:prstDash val="solid"/>
                  </a:ln>
                  <a:gradFill>
                    <a:gsLst>
                      <a:gs pos="0">
                        <a:schemeClr val="accent1">
                          <a:tint val="40000"/>
                          <a:satMod val="250000"/>
                        </a:schemeClr>
                      </a:gs>
                      <a:gs pos="9000">
                        <a:schemeClr val="accent1">
                          <a:tint val="52000"/>
                          <a:satMod val="300000"/>
                        </a:schemeClr>
                      </a:gs>
                      <a:gs pos="50000">
                        <a:schemeClr val="accent1">
                          <a:shade val="20000"/>
                          <a:satMod val="300000"/>
                        </a:schemeClr>
                      </a:gs>
                      <a:gs pos="79000">
                        <a:schemeClr val="accent1">
                          <a:tint val="52000"/>
                          <a:satMod val="300000"/>
                        </a:schemeClr>
                      </a:gs>
                      <a:gs pos="100000">
                        <a:schemeClr val="accent1">
                          <a:tint val="40000"/>
                          <a:satMod val="250000"/>
                        </a:schemeClr>
                      </a:gs>
                    </a:gsLst>
                    <a:lin ang="5400000"/>
                  </a:gradFill>
                </a:rPr>
                <a:t>They keep their all data on written papers….!</a:t>
              </a:r>
            </a:p>
            <a:p>
              <a:r>
                <a:rPr lang="en-US" sz="3200" b="1" i="1" cap="none" spc="0" dirty="0" smtClean="0">
                  <a:ln w="10541" cmpd="sng">
                    <a:solidFill>
                      <a:schemeClr val="accent1">
                        <a:shade val="88000"/>
                        <a:satMod val="110000"/>
                      </a:schemeClr>
                    </a:solidFill>
                    <a:prstDash val="solid"/>
                  </a:ln>
                  <a:gradFill>
                    <a:gsLst>
                      <a:gs pos="0">
                        <a:schemeClr val="accent1">
                          <a:tint val="40000"/>
                          <a:satMod val="250000"/>
                        </a:schemeClr>
                      </a:gs>
                      <a:gs pos="9000">
                        <a:schemeClr val="accent1">
                          <a:tint val="52000"/>
                          <a:satMod val="300000"/>
                        </a:schemeClr>
                      </a:gs>
                      <a:gs pos="50000">
                        <a:schemeClr val="accent1">
                          <a:shade val="20000"/>
                          <a:satMod val="300000"/>
                        </a:schemeClr>
                      </a:gs>
                      <a:gs pos="79000">
                        <a:schemeClr val="accent1">
                          <a:tint val="52000"/>
                          <a:satMod val="300000"/>
                        </a:schemeClr>
                      </a:gs>
                      <a:gs pos="100000">
                        <a:schemeClr val="accent1">
                          <a:tint val="40000"/>
                          <a:satMod val="250000"/>
                        </a:schemeClr>
                      </a:gs>
                    </a:gsLst>
                    <a:lin ang="5400000"/>
                  </a:gradFill>
                  <a:effectLst/>
                </a:rPr>
                <a:t>So it’s not easy to maintain them</a:t>
              </a:r>
              <a:r>
                <a:rPr lang="en-US" sz="3600" b="1" cap="none" spc="0" dirty="0" smtClean="0">
                  <a:ln w="10541" cmpd="sng">
                    <a:solidFill>
                      <a:schemeClr val="accent1">
                        <a:shade val="88000"/>
                        <a:satMod val="110000"/>
                      </a:schemeClr>
                    </a:solidFill>
                    <a:prstDash val="solid"/>
                  </a:ln>
                  <a:gradFill>
                    <a:gsLst>
                      <a:gs pos="0">
                        <a:schemeClr val="accent1">
                          <a:tint val="40000"/>
                          <a:satMod val="250000"/>
                        </a:schemeClr>
                      </a:gs>
                      <a:gs pos="9000">
                        <a:schemeClr val="accent1">
                          <a:tint val="52000"/>
                          <a:satMod val="300000"/>
                        </a:schemeClr>
                      </a:gs>
                      <a:gs pos="50000">
                        <a:schemeClr val="accent1">
                          <a:shade val="20000"/>
                          <a:satMod val="300000"/>
                        </a:schemeClr>
                      </a:gs>
                      <a:gs pos="79000">
                        <a:schemeClr val="accent1">
                          <a:tint val="52000"/>
                          <a:satMod val="300000"/>
                        </a:schemeClr>
                      </a:gs>
                      <a:gs pos="100000">
                        <a:schemeClr val="accent1">
                          <a:tint val="40000"/>
                          <a:satMod val="250000"/>
                        </a:schemeClr>
                      </a:gs>
                    </a:gsLst>
                    <a:lin ang="5400000"/>
                  </a:gradFill>
                  <a:effectLst/>
                </a:rPr>
                <a:t>.</a:t>
              </a:r>
              <a:endParaRPr lang="en-US" sz="3600" b="1" cap="none" spc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endParaRPr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ite1 - Copy.jpg"/>
          <p:cNvPicPr>
            <a:picLocks noChangeAspect="1"/>
          </p:cNvPicPr>
          <p:nvPr/>
        </p:nvPicPr>
        <p:blipFill>
          <a:blip r:embed="rId2">
            <a:lum bright="-27000" contrast="-38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" name="Picture 1" descr="sad man at tabl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536837">
            <a:off x="233558" y="407092"/>
            <a:ext cx="1877282" cy="1407962"/>
          </a:xfrm>
          <a:prstGeom prst="rect">
            <a:avLst/>
          </a:prstGeom>
        </p:spPr>
      </p:pic>
      <p:pic>
        <p:nvPicPr>
          <p:cNvPr id="5" name="Picture 4" descr="23461-Clipart-Illustration-Of-A-Navy-Blue-Man-Sitting-Cross-Legged-In-A-Chair-And-Reading-A-Book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809191">
            <a:off x="7035637" y="378398"/>
            <a:ext cx="1883986" cy="1400884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891712" y="473764"/>
            <a:ext cx="33566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PROBLEMS</a:t>
            </a:r>
          </a:p>
        </p:txBody>
      </p:sp>
      <p:pic>
        <p:nvPicPr>
          <p:cNvPr id="22" name="Picture 21" descr="Open-pen-full-600-x-399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1090580">
            <a:off x="174950" y="5071481"/>
            <a:ext cx="2220989" cy="1476958"/>
          </a:xfrm>
          <a:prstGeom prst="rect">
            <a:avLst/>
          </a:prstGeom>
        </p:spPr>
      </p:pic>
      <p:pic>
        <p:nvPicPr>
          <p:cNvPr id="24" name="Picture 23" descr="732586-black-and-white-fragment-of-the-opened-book-on-the-light-background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20741271">
            <a:off x="7091966" y="5013891"/>
            <a:ext cx="1905000" cy="1428750"/>
          </a:xfrm>
          <a:prstGeom prst="rect">
            <a:avLst/>
          </a:prstGeom>
        </p:spPr>
      </p:pic>
      <p:sp>
        <p:nvSpPr>
          <p:cNvPr id="17" name="Rounded Rectangle 16">
            <a:hlinkClick r:id="rId7" action="ppaction://hlinksldjump"/>
          </p:cNvPr>
          <p:cNvSpPr/>
          <p:nvPr/>
        </p:nvSpPr>
        <p:spPr>
          <a:xfrm>
            <a:off x="7859485" y="6411685"/>
            <a:ext cx="1219200" cy="381000"/>
          </a:xfrm>
          <a:prstGeom prst="round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2">
                    <a:lumMod val="75000"/>
                  </a:schemeClr>
                </a:solidFill>
              </a:rPr>
              <a:t>Back</a:t>
            </a:r>
            <a:endParaRPr lang="en-US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23" name="Picture 22" descr="BFranklins-ledger_book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 rot="18963512">
            <a:off x="6580354" y="4699395"/>
            <a:ext cx="1999488" cy="1324164"/>
          </a:xfrm>
          <a:prstGeom prst="rect">
            <a:avLst/>
          </a:prstGeom>
        </p:spPr>
      </p:pic>
      <p:grpSp>
        <p:nvGrpSpPr>
          <p:cNvPr id="44" name="Group 43"/>
          <p:cNvGrpSpPr/>
          <p:nvPr/>
        </p:nvGrpSpPr>
        <p:grpSpPr>
          <a:xfrm>
            <a:off x="1587321" y="2067580"/>
            <a:ext cx="6413679" cy="2961620"/>
            <a:chOff x="1053921" y="1905000"/>
            <a:chExt cx="6413679" cy="2961620"/>
          </a:xfrm>
        </p:grpSpPr>
        <p:sp>
          <p:nvSpPr>
            <p:cNvPr id="6" name="Right Arrow 5"/>
            <p:cNvSpPr/>
            <p:nvPr/>
          </p:nvSpPr>
          <p:spPr>
            <a:xfrm>
              <a:off x="1066800" y="2083904"/>
              <a:ext cx="152400" cy="152400"/>
            </a:xfrm>
            <a:prstGeom prst="rightArrow">
              <a:avLst/>
            </a:prstGeom>
            <a:solidFill>
              <a:srgbClr val="0000FF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" name="Right Arrow 6"/>
            <p:cNvSpPr/>
            <p:nvPr/>
          </p:nvSpPr>
          <p:spPr>
            <a:xfrm>
              <a:off x="1067874" y="2692758"/>
              <a:ext cx="152400" cy="152400"/>
            </a:xfrm>
            <a:prstGeom prst="rightArrow">
              <a:avLst/>
            </a:prstGeom>
            <a:solidFill>
              <a:srgbClr val="0000FF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" name="Right Arrow 8"/>
            <p:cNvSpPr/>
            <p:nvPr/>
          </p:nvSpPr>
          <p:spPr>
            <a:xfrm>
              <a:off x="1053921" y="3902301"/>
              <a:ext cx="152400" cy="152400"/>
            </a:xfrm>
            <a:prstGeom prst="rightArrow">
              <a:avLst/>
            </a:prstGeom>
            <a:solidFill>
              <a:srgbClr val="0000FF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" name="Right Arrow 9"/>
            <p:cNvSpPr/>
            <p:nvPr/>
          </p:nvSpPr>
          <p:spPr>
            <a:xfrm>
              <a:off x="1053921" y="3327042"/>
              <a:ext cx="152400" cy="152400"/>
            </a:xfrm>
            <a:prstGeom prst="rightArrow">
              <a:avLst/>
            </a:prstGeom>
            <a:solidFill>
              <a:srgbClr val="0000FF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1371600" y="1905000"/>
              <a:ext cx="38100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dirty="0" smtClean="0">
                  <a:solidFill>
                    <a:srgbClr val="FF0000"/>
                  </a:solidFill>
                </a:rPr>
                <a:t>Difficult to search details</a:t>
              </a:r>
              <a:endParaRPr lang="en-US" sz="2800" dirty="0">
                <a:solidFill>
                  <a:srgbClr val="FF0000"/>
                </a:solidFill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1384479" y="2514600"/>
              <a:ext cx="43434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dirty="0" smtClean="0">
                  <a:solidFill>
                    <a:srgbClr val="FF0000"/>
                  </a:solidFill>
                </a:rPr>
                <a:t>Stocks are increasing rapidly</a:t>
              </a:r>
              <a:endParaRPr lang="en-US" sz="2800" dirty="0">
                <a:solidFill>
                  <a:srgbClr val="FF0000"/>
                </a:solidFill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1371600" y="3134380"/>
              <a:ext cx="38100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dirty="0" smtClean="0">
                  <a:solidFill>
                    <a:srgbClr val="FF0000"/>
                  </a:solidFill>
                </a:rPr>
                <a:t>Too much customers</a:t>
              </a:r>
              <a:endParaRPr lang="en-US" sz="2800" dirty="0">
                <a:solidFill>
                  <a:srgbClr val="FF0000"/>
                </a:solidFill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1371600" y="3733800"/>
              <a:ext cx="60960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dirty="0" smtClean="0">
                  <a:solidFill>
                    <a:srgbClr val="FF0000"/>
                  </a:solidFill>
                </a:rPr>
                <a:t>Customers do  not return videos on time</a:t>
              </a:r>
              <a:endParaRPr lang="en-US" sz="2800" dirty="0">
                <a:solidFill>
                  <a:srgbClr val="FF0000"/>
                </a:solidFill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1371600" y="4343400"/>
              <a:ext cx="38100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dirty="0" smtClean="0">
                  <a:solidFill>
                    <a:srgbClr val="FF0000"/>
                  </a:solidFill>
                </a:rPr>
                <a:t>Time is wasting</a:t>
              </a:r>
              <a:endParaRPr lang="en-US" sz="2800" dirty="0">
                <a:solidFill>
                  <a:srgbClr val="FF0000"/>
                </a:solidFill>
              </a:endParaRPr>
            </a:p>
          </p:txBody>
        </p:sp>
        <p:sp>
          <p:nvSpPr>
            <p:cNvPr id="8" name="Right Arrow 7"/>
            <p:cNvSpPr/>
            <p:nvPr/>
          </p:nvSpPr>
          <p:spPr>
            <a:xfrm>
              <a:off x="1053921" y="4525854"/>
              <a:ext cx="152400" cy="152400"/>
            </a:xfrm>
            <a:prstGeom prst="rightArrow">
              <a:avLst/>
            </a:prstGeom>
            <a:solidFill>
              <a:srgbClr val="0000FF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9" presetClass="entr" presetSubtype="0" decel="10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500"/>
                            </p:stCondLst>
                            <p:childTnLst>
                              <p:par>
                                <p:cTn id="18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500"/>
                            </p:stCondLst>
                            <p:childTnLst>
                              <p:par>
                                <p:cTn id="2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0.jpg"/>
          <p:cNvPicPr>
            <a:picLocks noChangeAspect="1"/>
          </p:cNvPicPr>
          <p:nvPr/>
        </p:nvPicPr>
        <p:blipFill>
          <a:blip r:embed="rId2">
            <a:lum bright="-20000" contrast="-22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222679" y="383148"/>
            <a:ext cx="480689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REQUIREMENTS</a:t>
            </a:r>
            <a:endParaRPr lang="en-US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6" name="Picture 5" descr="Man_Working_At_a_Movie_Rental_Store_Royalty_Free_Clipart_Picture_090320-224220-96704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" y="228600"/>
            <a:ext cx="1905000" cy="1549400"/>
          </a:xfrm>
          <a:prstGeom prst="rect">
            <a:avLst/>
          </a:prstGeom>
        </p:spPr>
      </p:pic>
      <p:pic>
        <p:nvPicPr>
          <p:cNvPr id="7" name="Picture 6" descr="girl-computer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62800" y="228600"/>
            <a:ext cx="1752599" cy="1827818"/>
          </a:xfrm>
          <a:prstGeom prst="rect">
            <a:avLst/>
          </a:prstGeom>
        </p:spPr>
      </p:pic>
      <p:grpSp>
        <p:nvGrpSpPr>
          <p:cNvPr id="27" name="Group 26"/>
          <p:cNvGrpSpPr/>
          <p:nvPr/>
        </p:nvGrpSpPr>
        <p:grpSpPr>
          <a:xfrm>
            <a:off x="417444" y="1752600"/>
            <a:ext cx="6119766" cy="584775"/>
            <a:chOff x="417444" y="1752600"/>
            <a:chExt cx="6119766" cy="584775"/>
          </a:xfrm>
        </p:grpSpPr>
        <p:sp>
          <p:nvSpPr>
            <p:cNvPr id="8" name="Rectangle 7"/>
            <p:cNvSpPr/>
            <p:nvPr/>
          </p:nvSpPr>
          <p:spPr>
            <a:xfrm>
              <a:off x="685800" y="1752600"/>
              <a:ext cx="5851410" cy="584775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n-US" sz="3200" b="0" cap="none" spc="0" dirty="0" smtClean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</a:rPr>
                <a:t>Should be quick &amp; easy to search ,</a:t>
              </a:r>
              <a:endParaRPr lang="en-US" sz="3200" b="0" cap="none" spc="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417444" y="1958008"/>
              <a:ext cx="228600" cy="228600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420756" y="5816025"/>
            <a:ext cx="6340855" cy="584775"/>
            <a:chOff x="420756" y="5816025"/>
            <a:chExt cx="6340855" cy="584775"/>
          </a:xfrm>
        </p:grpSpPr>
        <p:sp>
          <p:nvSpPr>
            <p:cNvPr id="13" name="Rectangle 12"/>
            <p:cNvSpPr/>
            <p:nvPr/>
          </p:nvSpPr>
          <p:spPr>
            <a:xfrm>
              <a:off x="688538" y="5816025"/>
              <a:ext cx="6073073" cy="584775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n-US" sz="3200" dirty="0" smtClean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</a:rPr>
                <a:t>S</a:t>
              </a:r>
              <a:r>
                <a:rPr lang="en-US" sz="3200" b="0" cap="none" spc="0" dirty="0" smtClean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</a:rPr>
                <a:t>hould be easy to edit these details</a:t>
              </a:r>
              <a:endParaRPr lang="en-US" sz="3200" b="0" cap="none" spc="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endParaRP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420756" y="6019800"/>
              <a:ext cx="228600" cy="228600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1881808" y="2209800"/>
            <a:ext cx="2475940" cy="523220"/>
            <a:chOff x="1881808" y="2209800"/>
            <a:chExt cx="2475940" cy="523220"/>
          </a:xfrm>
        </p:grpSpPr>
        <p:sp>
          <p:nvSpPr>
            <p:cNvPr id="9" name="Rectangle 8"/>
            <p:cNvSpPr/>
            <p:nvPr/>
          </p:nvSpPr>
          <p:spPr>
            <a:xfrm>
              <a:off x="1981200" y="2209800"/>
              <a:ext cx="2376548" cy="52322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n-US" sz="2800" b="1" cap="none" spc="0" dirty="0" smtClean="0">
                  <a:ln w="900" cmpd="sng">
                    <a:solidFill>
                      <a:schemeClr val="accent1">
                        <a:satMod val="190000"/>
                        <a:alpha val="55000"/>
                      </a:schemeClr>
                    </a:solidFill>
                    <a:prstDash val="solid"/>
                  </a:ln>
                  <a:solidFill>
                    <a:schemeClr val="accent1">
                      <a:satMod val="200000"/>
                      <a:tint val="3000"/>
                    </a:schemeClr>
                  </a:solidFill>
                  <a:effectLst>
                    <a:innerShdw blurRad="101600" dist="76200" dir="5400000">
                      <a:schemeClr val="accent1">
                        <a:satMod val="190000"/>
                        <a:tint val="100000"/>
                        <a:alpha val="74000"/>
                      </a:schemeClr>
                    </a:innerShdw>
                  </a:effectLst>
                </a:rPr>
                <a:t>Customers by ,</a:t>
              </a:r>
              <a:endParaRPr lang="en-US" sz="2800" b="1" cap="none" spc="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endParaRPr>
            </a:p>
          </p:txBody>
        </p:sp>
        <p:sp>
          <p:nvSpPr>
            <p:cNvPr id="16" name="4-Point Star 15"/>
            <p:cNvSpPr/>
            <p:nvPr/>
          </p:nvSpPr>
          <p:spPr>
            <a:xfrm>
              <a:off x="1881808" y="2435088"/>
              <a:ext cx="76200" cy="76200"/>
            </a:xfrm>
            <a:prstGeom prst="star4">
              <a:avLst/>
            </a:prstGeom>
            <a:solidFill>
              <a:schemeClr val="bg1">
                <a:lumMod val="8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30" name="Group 29"/>
          <p:cNvGrpSpPr/>
          <p:nvPr/>
        </p:nvGrpSpPr>
        <p:grpSpPr>
          <a:xfrm>
            <a:off x="1905000" y="4038600"/>
            <a:ext cx="1885991" cy="523220"/>
            <a:chOff x="1905000" y="4038600"/>
            <a:chExt cx="1885991" cy="523220"/>
          </a:xfrm>
        </p:grpSpPr>
        <p:sp>
          <p:nvSpPr>
            <p:cNvPr id="11" name="Rectangle 10"/>
            <p:cNvSpPr/>
            <p:nvPr/>
          </p:nvSpPr>
          <p:spPr>
            <a:xfrm>
              <a:off x="1981200" y="4038600"/>
              <a:ext cx="1809791" cy="52322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n-US" sz="2800" b="1" dirty="0" smtClean="0">
                  <a:ln w="900" cmpd="sng">
                    <a:solidFill>
                      <a:schemeClr val="accent1">
                        <a:satMod val="190000"/>
                        <a:alpha val="55000"/>
                      </a:schemeClr>
                    </a:solidFill>
                    <a:prstDash val="solid"/>
                  </a:ln>
                  <a:solidFill>
                    <a:schemeClr val="accent1">
                      <a:satMod val="200000"/>
                      <a:tint val="3000"/>
                    </a:schemeClr>
                  </a:solidFill>
                  <a:effectLst>
                    <a:innerShdw blurRad="101600" dist="76200" dir="5400000">
                      <a:schemeClr val="accent1">
                        <a:satMod val="190000"/>
                        <a:tint val="100000"/>
                        <a:alpha val="74000"/>
                      </a:schemeClr>
                    </a:innerShdw>
                  </a:effectLst>
                </a:rPr>
                <a:t>Videos</a:t>
              </a:r>
              <a:r>
                <a:rPr lang="en-US" sz="2800" b="1" cap="none" spc="0" dirty="0" smtClean="0">
                  <a:ln w="900" cmpd="sng">
                    <a:solidFill>
                      <a:schemeClr val="accent1">
                        <a:satMod val="190000"/>
                        <a:alpha val="55000"/>
                      </a:schemeClr>
                    </a:solidFill>
                    <a:prstDash val="solid"/>
                  </a:ln>
                  <a:solidFill>
                    <a:schemeClr val="accent1">
                      <a:satMod val="200000"/>
                      <a:tint val="3000"/>
                    </a:schemeClr>
                  </a:solidFill>
                  <a:effectLst>
                    <a:innerShdw blurRad="101600" dist="76200" dir="5400000">
                      <a:schemeClr val="accent1">
                        <a:satMod val="190000"/>
                        <a:tint val="100000"/>
                        <a:alpha val="74000"/>
                      </a:schemeClr>
                    </a:innerShdw>
                  </a:effectLst>
                </a:rPr>
                <a:t> by ,</a:t>
              </a:r>
              <a:endParaRPr lang="en-US" sz="2800" b="1" cap="none" spc="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endParaRPr>
            </a:p>
          </p:txBody>
        </p:sp>
        <p:sp>
          <p:nvSpPr>
            <p:cNvPr id="17" name="4-Point Star 16"/>
            <p:cNvSpPr/>
            <p:nvPr/>
          </p:nvSpPr>
          <p:spPr>
            <a:xfrm>
              <a:off x="1905000" y="4267200"/>
              <a:ext cx="76200" cy="76200"/>
            </a:xfrm>
            <a:prstGeom prst="star4">
              <a:avLst/>
            </a:prstGeom>
            <a:solidFill>
              <a:schemeClr val="bg1">
                <a:lumMod val="8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31" name="Group 30"/>
          <p:cNvGrpSpPr/>
          <p:nvPr/>
        </p:nvGrpSpPr>
        <p:grpSpPr>
          <a:xfrm>
            <a:off x="3200400" y="4419600"/>
            <a:ext cx="3048000" cy="1569660"/>
            <a:chOff x="3200400" y="4419600"/>
            <a:chExt cx="3048000" cy="1569660"/>
          </a:xfrm>
        </p:grpSpPr>
        <p:sp>
          <p:nvSpPr>
            <p:cNvPr id="12" name="TextBox 11"/>
            <p:cNvSpPr txBox="1"/>
            <p:nvPr/>
          </p:nvSpPr>
          <p:spPr>
            <a:xfrm>
              <a:off x="3352800" y="4419600"/>
              <a:ext cx="2895600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dirty="0" smtClean="0">
                  <a:solidFill>
                    <a:srgbClr val="FF0000"/>
                  </a:solidFill>
                </a:rPr>
                <a:t>Name</a:t>
              </a:r>
            </a:p>
            <a:p>
              <a:r>
                <a:rPr lang="en-US" sz="2400" dirty="0" smtClean="0">
                  <a:solidFill>
                    <a:srgbClr val="FF0000"/>
                  </a:solidFill>
                </a:rPr>
                <a:t>Item No./Copy No.</a:t>
              </a:r>
            </a:p>
            <a:p>
              <a:r>
                <a:rPr lang="en-US" sz="2400" dirty="0" smtClean="0">
                  <a:solidFill>
                    <a:srgbClr val="FF0000"/>
                  </a:solidFill>
                </a:rPr>
                <a:t>Release Date</a:t>
              </a:r>
            </a:p>
            <a:p>
              <a:r>
                <a:rPr lang="en-US" sz="2400" dirty="0" smtClean="0">
                  <a:solidFill>
                    <a:srgbClr val="FF0000"/>
                  </a:solidFill>
                </a:rPr>
                <a:t>Category</a:t>
              </a:r>
              <a:endParaRPr lang="en-US" sz="2400" dirty="0">
                <a:solidFill>
                  <a:srgbClr val="FF0000"/>
                </a:solidFill>
              </a:endParaRPr>
            </a:p>
          </p:txBody>
        </p:sp>
        <p:sp>
          <p:nvSpPr>
            <p:cNvPr id="20" name="5-Point Star 19"/>
            <p:cNvSpPr/>
            <p:nvPr/>
          </p:nvSpPr>
          <p:spPr>
            <a:xfrm>
              <a:off x="3200400" y="4648200"/>
              <a:ext cx="76200" cy="76200"/>
            </a:xfrm>
            <a:prstGeom prst="star5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1" name="5-Point Star 20"/>
            <p:cNvSpPr/>
            <p:nvPr/>
          </p:nvSpPr>
          <p:spPr>
            <a:xfrm>
              <a:off x="3200400" y="4989444"/>
              <a:ext cx="76200" cy="76200"/>
            </a:xfrm>
            <a:prstGeom prst="star5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2" name="5-Point Star 21"/>
            <p:cNvSpPr/>
            <p:nvPr/>
          </p:nvSpPr>
          <p:spPr>
            <a:xfrm>
              <a:off x="3200400" y="5334000"/>
              <a:ext cx="76200" cy="76200"/>
            </a:xfrm>
            <a:prstGeom prst="star5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4" name="5-Point Star 23"/>
            <p:cNvSpPr/>
            <p:nvPr/>
          </p:nvSpPr>
          <p:spPr>
            <a:xfrm>
              <a:off x="3200400" y="5715000"/>
              <a:ext cx="76200" cy="76200"/>
            </a:xfrm>
            <a:prstGeom prst="star5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3197088" y="2590800"/>
            <a:ext cx="3051312" cy="1569660"/>
            <a:chOff x="3197088" y="2590800"/>
            <a:chExt cx="3051312" cy="1569660"/>
          </a:xfrm>
        </p:grpSpPr>
        <p:sp>
          <p:nvSpPr>
            <p:cNvPr id="10" name="TextBox 9"/>
            <p:cNvSpPr txBox="1"/>
            <p:nvPr/>
          </p:nvSpPr>
          <p:spPr>
            <a:xfrm>
              <a:off x="3352800" y="2590800"/>
              <a:ext cx="2895600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dirty="0" smtClean="0">
                  <a:solidFill>
                    <a:srgbClr val="FF0000"/>
                  </a:solidFill>
                </a:rPr>
                <a:t>Name</a:t>
              </a:r>
            </a:p>
            <a:p>
              <a:r>
                <a:rPr lang="en-US" sz="2400" dirty="0" smtClean="0">
                  <a:solidFill>
                    <a:srgbClr val="FF0000"/>
                  </a:solidFill>
                </a:rPr>
                <a:t>Borrowed Date</a:t>
              </a:r>
            </a:p>
            <a:p>
              <a:r>
                <a:rPr lang="en-US" sz="2400" dirty="0" smtClean="0">
                  <a:solidFill>
                    <a:srgbClr val="FF0000"/>
                  </a:solidFill>
                </a:rPr>
                <a:t>Deadline Date</a:t>
              </a:r>
            </a:p>
            <a:p>
              <a:r>
                <a:rPr lang="en-US" sz="2400" dirty="0" smtClean="0">
                  <a:solidFill>
                    <a:srgbClr val="FF0000"/>
                  </a:solidFill>
                </a:rPr>
                <a:t>NIC No.</a:t>
              </a:r>
              <a:endParaRPr lang="en-US" sz="2400" dirty="0">
                <a:solidFill>
                  <a:srgbClr val="FF0000"/>
                </a:solidFill>
              </a:endParaRPr>
            </a:p>
          </p:txBody>
        </p:sp>
        <p:sp>
          <p:nvSpPr>
            <p:cNvPr id="18" name="5-Point Star 17"/>
            <p:cNvSpPr/>
            <p:nvPr/>
          </p:nvSpPr>
          <p:spPr>
            <a:xfrm>
              <a:off x="3197088" y="3518452"/>
              <a:ext cx="76200" cy="76200"/>
            </a:xfrm>
            <a:prstGeom prst="star5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9" name="5-Point Star 18"/>
            <p:cNvSpPr/>
            <p:nvPr/>
          </p:nvSpPr>
          <p:spPr>
            <a:xfrm>
              <a:off x="3197088" y="3886200"/>
              <a:ext cx="76200" cy="76200"/>
            </a:xfrm>
            <a:prstGeom prst="star5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3" name="5-Point Star 22"/>
            <p:cNvSpPr/>
            <p:nvPr/>
          </p:nvSpPr>
          <p:spPr>
            <a:xfrm>
              <a:off x="3197088" y="3173896"/>
              <a:ext cx="76200" cy="76200"/>
            </a:xfrm>
            <a:prstGeom prst="star5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5" name="5-Point Star 24"/>
            <p:cNvSpPr/>
            <p:nvPr/>
          </p:nvSpPr>
          <p:spPr>
            <a:xfrm>
              <a:off x="3200400" y="2792896"/>
              <a:ext cx="76200" cy="76200"/>
            </a:xfrm>
            <a:prstGeom prst="star5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26" name="Rounded Rectangle 25">
            <a:hlinkClick r:id="rId5" action="ppaction://hlinksldjump"/>
          </p:cNvPr>
          <p:cNvSpPr/>
          <p:nvPr/>
        </p:nvSpPr>
        <p:spPr>
          <a:xfrm>
            <a:off x="7859485" y="6411685"/>
            <a:ext cx="1219200" cy="381000"/>
          </a:xfrm>
          <a:prstGeom prst="round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2">
                    <a:lumMod val="75000"/>
                  </a:schemeClr>
                </a:solidFill>
              </a:rPr>
              <a:t>Back</a:t>
            </a:r>
            <a:endParaRPr lang="en-US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3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9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0" y="-49530"/>
            <a:ext cx="9144000" cy="6907530"/>
            <a:chOff x="0" y="-12879"/>
            <a:chExt cx="9144000" cy="6907530"/>
          </a:xfrm>
          <a:noFill/>
        </p:grpSpPr>
        <p:pic>
          <p:nvPicPr>
            <p:cNvPr id="2" name="Picture 1" descr="205278_1014427539231_1781363639_27669_8074267_n.jpg"/>
            <p:cNvPicPr>
              <a:picLocks noChangeAspect="1"/>
            </p:cNvPicPr>
            <p:nvPr/>
          </p:nvPicPr>
          <p:blipFill>
            <a:blip r:embed="rId2">
              <a:lum bright="-35000" contrast="-35000"/>
            </a:blip>
            <a:stretch>
              <a:fillRect/>
            </a:stretch>
          </p:blipFill>
          <p:spPr>
            <a:xfrm>
              <a:off x="0" y="-12879"/>
              <a:ext cx="9144000" cy="6907530"/>
            </a:xfrm>
            <a:prstGeom prst="rect">
              <a:avLst/>
            </a:prstGeom>
            <a:grpFill/>
          </p:spPr>
        </p:pic>
        <p:sp>
          <p:nvSpPr>
            <p:cNvPr id="3" name="Rectangle 2"/>
            <p:cNvSpPr/>
            <p:nvPr/>
          </p:nvSpPr>
          <p:spPr>
            <a:xfrm>
              <a:off x="2996484" y="484032"/>
              <a:ext cx="3160545" cy="923330"/>
            </a:xfrm>
            <a:prstGeom prst="rect">
              <a:avLst/>
            </a:prstGeom>
            <a:grpFill/>
          </p:spPr>
          <p:txBody>
            <a:bodyPr wrap="none" lIns="91440" tIns="45720" rIns="91440" bIns="45720"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5400" b="1" cap="none" spc="0" dirty="0" smtClean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SOLUTION</a:t>
              </a:r>
              <a:endParaRPr lang="en-US" sz="5400" b="1" cap="none" spc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</p:grpSp>
      <p:pic>
        <p:nvPicPr>
          <p:cNvPr id="5" name="Picture 4" descr="business meeting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" y="221125"/>
            <a:ext cx="1676400" cy="1836275"/>
          </a:xfrm>
          <a:prstGeom prst="rect">
            <a:avLst/>
          </a:prstGeom>
        </p:spPr>
      </p:pic>
      <p:pic>
        <p:nvPicPr>
          <p:cNvPr id="6" name="Picture 5" descr="man-presenting-at-a-business-meeting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91400" y="228600"/>
            <a:ext cx="1524000" cy="1905000"/>
          </a:xfrm>
          <a:prstGeom prst="rect">
            <a:avLst/>
          </a:prstGeom>
        </p:spPr>
      </p:pic>
      <p:pic>
        <p:nvPicPr>
          <p:cNvPr id="7" name="Picture 6" descr="business meeting_full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1211800">
            <a:off x="178948" y="5200479"/>
            <a:ext cx="1890658" cy="1373374"/>
          </a:xfrm>
          <a:prstGeom prst="rect">
            <a:avLst/>
          </a:prstGeom>
        </p:spPr>
      </p:pic>
      <p:pic>
        <p:nvPicPr>
          <p:cNvPr id="8" name="Picture 7" descr="meeting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19712490">
            <a:off x="6951988" y="5136647"/>
            <a:ext cx="2001378" cy="1294225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676400" y="1905000"/>
            <a:ext cx="6037166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n-US" sz="4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Creating a Database system</a:t>
            </a:r>
            <a:endParaRPr lang="en-US" sz="40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grpSp>
        <p:nvGrpSpPr>
          <p:cNvPr id="38" name="Group 37"/>
          <p:cNvGrpSpPr/>
          <p:nvPr/>
        </p:nvGrpSpPr>
        <p:grpSpPr>
          <a:xfrm>
            <a:off x="1453170" y="3635276"/>
            <a:ext cx="2661630" cy="2308324"/>
            <a:chOff x="1453170" y="3254276"/>
            <a:chExt cx="2661630" cy="2308324"/>
          </a:xfrm>
        </p:grpSpPr>
        <p:sp>
          <p:nvSpPr>
            <p:cNvPr id="11" name="TextBox 10"/>
            <p:cNvSpPr txBox="1"/>
            <p:nvPr/>
          </p:nvSpPr>
          <p:spPr>
            <a:xfrm>
              <a:off x="1557240" y="3254276"/>
              <a:ext cx="2557560" cy="230832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 i="1" dirty="0" smtClean="0">
                  <a:solidFill>
                    <a:srgbClr val="FF0000"/>
                  </a:solidFill>
                </a:rPr>
                <a:t>Customer Name</a:t>
              </a:r>
            </a:p>
            <a:p>
              <a:r>
                <a:rPr lang="en-US" sz="2400" b="1" i="1" dirty="0" smtClean="0">
                  <a:solidFill>
                    <a:srgbClr val="FF0000"/>
                  </a:solidFill>
                </a:rPr>
                <a:t>NIC No.</a:t>
              </a:r>
            </a:p>
            <a:p>
              <a:r>
                <a:rPr lang="en-US" sz="2400" b="1" i="1" dirty="0" smtClean="0">
                  <a:solidFill>
                    <a:srgbClr val="FF0000"/>
                  </a:solidFill>
                </a:rPr>
                <a:t>Phone No.</a:t>
              </a:r>
            </a:p>
            <a:p>
              <a:r>
                <a:rPr lang="en-US" sz="2400" b="1" i="1" dirty="0" smtClean="0">
                  <a:solidFill>
                    <a:srgbClr val="FF0000"/>
                  </a:solidFill>
                </a:rPr>
                <a:t>Address</a:t>
              </a:r>
            </a:p>
            <a:p>
              <a:r>
                <a:rPr lang="en-US" sz="2400" b="1" i="1" dirty="0" smtClean="0">
                  <a:solidFill>
                    <a:srgbClr val="FF0000"/>
                  </a:solidFill>
                </a:rPr>
                <a:t>Item No./Copy No.</a:t>
              </a:r>
            </a:p>
            <a:p>
              <a:r>
                <a:rPr lang="en-US" sz="2400" b="1" i="1" dirty="0" smtClean="0">
                  <a:solidFill>
                    <a:srgbClr val="FF0000"/>
                  </a:solidFill>
                </a:rPr>
                <a:t>Borrowed Date</a:t>
              </a:r>
            </a:p>
          </p:txBody>
        </p:sp>
        <p:sp>
          <p:nvSpPr>
            <p:cNvPr id="18" name="5-Point Star 17"/>
            <p:cNvSpPr/>
            <p:nvPr/>
          </p:nvSpPr>
          <p:spPr>
            <a:xfrm>
              <a:off x="1460679" y="4521558"/>
              <a:ext cx="76200" cy="76200"/>
            </a:xfrm>
            <a:prstGeom prst="star5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9" name="5-Point Star 18"/>
            <p:cNvSpPr/>
            <p:nvPr/>
          </p:nvSpPr>
          <p:spPr>
            <a:xfrm>
              <a:off x="1460679" y="4178121"/>
              <a:ext cx="76200" cy="76200"/>
            </a:xfrm>
            <a:prstGeom prst="star5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0" name="5-Point Star 19"/>
            <p:cNvSpPr/>
            <p:nvPr/>
          </p:nvSpPr>
          <p:spPr>
            <a:xfrm>
              <a:off x="1453170" y="3797121"/>
              <a:ext cx="76200" cy="76200"/>
            </a:xfrm>
            <a:prstGeom prst="star5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1" name="5-Point Star 20"/>
            <p:cNvSpPr/>
            <p:nvPr/>
          </p:nvSpPr>
          <p:spPr>
            <a:xfrm>
              <a:off x="1460679" y="3429000"/>
              <a:ext cx="76200" cy="76200"/>
            </a:xfrm>
            <a:prstGeom prst="star5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2" name="5-Point Star 21"/>
            <p:cNvSpPr/>
            <p:nvPr/>
          </p:nvSpPr>
          <p:spPr>
            <a:xfrm>
              <a:off x="1460679" y="5269605"/>
              <a:ext cx="76200" cy="76200"/>
            </a:xfrm>
            <a:prstGeom prst="star5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3" name="5-Point Star 22"/>
            <p:cNvSpPr/>
            <p:nvPr/>
          </p:nvSpPr>
          <p:spPr>
            <a:xfrm>
              <a:off x="1460679" y="4902558"/>
              <a:ext cx="76200" cy="76200"/>
            </a:xfrm>
            <a:prstGeom prst="star5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1434921" y="3072825"/>
            <a:ext cx="2527479" cy="584775"/>
            <a:chOff x="1434921" y="2691825"/>
            <a:chExt cx="2527479" cy="584775"/>
          </a:xfrm>
        </p:grpSpPr>
        <p:sp>
          <p:nvSpPr>
            <p:cNvPr id="13" name="TextBox 12"/>
            <p:cNvSpPr txBox="1"/>
            <p:nvPr/>
          </p:nvSpPr>
          <p:spPr>
            <a:xfrm>
              <a:off x="1600200" y="2691825"/>
              <a:ext cx="23622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u="sng" dirty="0" smtClean="0">
                  <a:solidFill>
                    <a:srgbClr val="00B0F0"/>
                  </a:solidFill>
                </a:rPr>
                <a:t>Customers</a:t>
              </a:r>
              <a:endParaRPr lang="en-US" sz="3200" u="sng" dirty="0">
                <a:solidFill>
                  <a:srgbClr val="00B0F0"/>
                </a:solidFill>
              </a:endParaRPr>
            </a:p>
          </p:txBody>
        </p:sp>
        <p:sp>
          <p:nvSpPr>
            <p:cNvPr id="34" name="Donut 33"/>
            <p:cNvSpPr/>
            <p:nvPr/>
          </p:nvSpPr>
          <p:spPr>
            <a:xfrm>
              <a:off x="1434921" y="2920284"/>
              <a:ext cx="152400" cy="152400"/>
            </a:xfrm>
            <a:prstGeom prst="donut">
              <a:avLst/>
            </a:prstGeom>
            <a:solidFill>
              <a:srgbClr val="0000FF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4800600" y="3072825"/>
            <a:ext cx="2514600" cy="584775"/>
            <a:chOff x="4800600" y="2667000"/>
            <a:chExt cx="2514600" cy="584775"/>
          </a:xfrm>
        </p:grpSpPr>
        <p:sp>
          <p:nvSpPr>
            <p:cNvPr id="16" name="TextBox 15"/>
            <p:cNvSpPr txBox="1"/>
            <p:nvPr/>
          </p:nvSpPr>
          <p:spPr>
            <a:xfrm>
              <a:off x="4953000" y="2667000"/>
              <a:ext cx="23622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u="sng" dirty="0" smtClean="0">
                  <a:solidFill>
                    <a:srgbClr val="00B0F0"/>
                  </a:solidFill>
                </a:rPr>
                <a:t>Videos</a:t>
              </a:r>
              <a:endParaRPr lang="en-US" sz="3200" u="sng" dirty="0">
                <a:solidFill>
                  <a:srgbClr val="00B0F0"/>
                </a:solidFill>
              </a:endParaRPr>
            </a:p>
          </p:txBody>
        </p:sp>
        <p:sp>
          <p:nvSpPr>
            <p:cNvPr id="35" name="Donut 34"/>
            <p:cNvSpPr/>
            <p:nvPr/>
          </p:nvSpPr>
          <p:spPr>
            <a:xfrm>
              <a:off x="4800600" y="2920284"/>
              <a:ext cx="152400" cy="152400"/>
            </a:xfrm>
            <a:prstGeom prst="donut">
              <a:avLst/>
            </a:prstGeom>
            <a:solidFill>
              <a:srgbClr val="0000FF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762000" y="2590800"/>
            <a:ext cx="2133600" cy="707886"/>
            <a:chOff x="762000" y="2590800"/>
            <a:chExt cx="2133600" cy="707886"/>
          </a:xfrm>
        </p:grpSpPr>
        <p:sp>
          <p:nvSpPr>
            <p:cNvPr id="41" name="Rectangle 40"/>
            <p:cNvSpPr/>
            <p:nvPr/>
          </p:nvSpPr>
          <p:spPr>
            <a:xfrm>
              <a:off x="1203021" y="2590800"/>
              <a:ext cx="1692579" cy="707886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/>
              <a:r>
                <a:rPr lang="en-US" sz="4000" b="1" cap="none" spc="50" dirty="0" smtClean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Details</a:t>
              </a:r>
              <a:endParaRPr lang="en-US" sz="40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</p:txBody>
        </p:sp>
        <p:sp>
          <p:nvSpPr>
            <p:cNvPr id="42" name="Right Arrow 41"/>
            <p:cNvSpPr/>
            <p:nvPr/>
          </p:nvSpPr>
          <p:spPr>
            <a:xfrm>
              <a:off x="762000" y="2869842"/>
              <a:ext cx="304800" cy="152400"/>
            </a:xfrm>
            <a:prstGeom prst="rightArrow">
              <a:avLst/>
            </a:prstGeom>
            <a:solidFill>
              <a:srgbClr val="FF0000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rgbClr val="00B0F0"/>
                </a:solidFill>
              </a:endParaRPr>
            </a:p>
          </p:txBody>
        </p:sp>
      </p:grpSp>
      <p:sp>
        <p:nvSpPr>
          <p:cNvPr id="44" name="Rounded Rectangle 43">
            <a:hlinkClick r:id="rId7" action="ppaction://hlinksldjump"/>
          </p:cNvPr>
          <p:cNvSpPr/>
          <p:nvPr/>
        </p:nvSpPr>
        <p:spPr>
          <a:xfrm>
            <a:off x="7859485" y="6411685"/>
            <a:ext cx="1219200" cy="381000"/>
          </a:xfrm>
          <a:prstGeom prst="round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2">
                    <a:lumMod val="75000"/>
                  </a:schemeClr>
                </a:solidFill>
              </a:rPr>
              <a:t>Back</a:t>
            </a:r>
            <a:endParaRPr lang="en-US" dirty="0">
              <a:solidFill>
                <a:schemeClr val="tx2">
                  <a:lumMod val="75000"/>
                </a:schemeClr>
              </a:solidFill>
            </a:endParaRPr>
          </a:p>
        </p:txBody>
      </p:sp>
      <p:grpSp>
        <p:nvGrpSpPr>
          <p:cNvPr id="39" name="Group 38"/>
          <p:cNvGrpSpPr/>
          <p:nvPr/>
        </p:nvGrpSpPr>
        <p:grpSpPr>
          <a:xfrm>
            <a:off x="4863921" y="3582412"/>
            <a:ext cx="3193826" cy="3046988"/>
            <a:chOff x="4863921" y="3250096"/>
            <a:chExt cx="3193826" cy="3046988"/>
          </a:xfrm>
        </p:grpSpPr>
        <p:sp>
          <p:nvSpPr>
            <p:cNvPr id="12" name="TextBox 11"/>
            <p:cNvSpPr txBox="1"/>
            <p:nvPr/>
          </p:nvSpPr>
          <p:spPr>
            <a:xfrm>
              <a:off x="4934520" y="3250096"/>
              <a:ext cx="3123227" cy="30469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 i="1" dirty="0" smtClean="0">
                  <a:solidFill>
                    <a:srgbClr val="FF0000"/>
                  </a:solidFill>
                </a:rPr>
                <a:t>Video Name</a:t>
              </a:r>
            </a:p>
            <a:p>
              <a:r>
                <a:rPr lang="en-US" sz="2400" b="1" i="1" dirty="0" smtClean="0">
                  <a:solidFill>
                    <a:srgbClr val="FF0000"/>
                  </a:solidFill>
                </a:rPr>
                <a:t>No. of Copies</a:t>
              </a:r>
            </a:p>
            <a:p>
              <a:r>
                <a:rPr lang="en-US" sz="2400" b="1" i="1" dirty="0" smtClean="0">
                  <a:solidFill>
                    <a:srgbClr val="FF0000"/>
                  </a:solidFill>
                </a:rPr>
                <a:t>Release date</a:t>
              </a:r>
            </a:p>
            <a:p>
              <a:r>
                <a:rPr lang="en-US" sz="2400" b="1" i="1" dirty="0" smtClean="0">
                  <a:solidFill>
                    <a:srgbClr val="FF0000"/>
                  </a:solidFill>
                </a:rPr>
                <a:t>Item No.</a:t>
              </a:r>
            </a:p>
            <a:p>
              <a:r>
                <a:rPr lang="en-US" sz="2400" b="1" i="1" dirty="0" smtClean="0">
                  <a:solidFill>
                    <a:srgbClr val="FF0000"/>
                  </a:solidFill>
                </a:rPr>
                <a:t>Copy No.</a:t>
              </a:r>
            </a:p>
            <a:p>
              <a:r>
                <a:rPr lang="en-US" sz="2400" b="1" i="1" dirty="0" smtClean="0">
                  <a:solidFill>
                    <a:srgbClr val="FF0000"/>
                  </a:solidFill>
                </a:rPr>
                <a:t>Language</a:t>
              </a:r>
            </a:p>
            <a:p>
              <a:r>
                <a:rPr lang="en-US" sz="2400" b="1" i="1" dirty="0" smtClean="0">
                  <a:solidFill>
                    <a:srgbClr val="FF0000"/>
                  </a:solidFill>
                </a:rPr>
                <a:t>Category</a:t>
              </a:r>
            </a:p>
            <a:p>
              <a:r>
                <a:rPr lang="en-US" sz="2400" b="1" i="1" dirty="0" smtClean="0">
                  <a:solidFill>
                    <a:srgbClr val="FF0000"/>
                  </a:solidFill>
                </a:rPr>
                <a:t>No. of times  Borrowed</a:t>
              </a:r>
              <a:endParaRPr lang="en-US" sz="2400" b="1" i="1" dirty="0">
                <a:solidFill>
                  <a:srgbClr val="FF0000"/>
                </a:solidFill>
              </a:endParaRPr>
            </a:p>
          </p:txBody>
        </p:sp>
        <p:sp>
          <p:nvSpPr>
            <p:cNvPr id="24" name="5-Point Star 23"/>
            <p:cNvSpPr/>
            <p:nvPr/>
          </p:nvSpPr>
          <p:spPr>
            <a:xfrm>
              <a:off x="4863921" y="4533363"/>
              <a:ext cx="76200" cy="76200"/>
            </a:xfrm>
            <a:prstGeom prst="star5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5" name="5-Point Star 24"/>
            <p:cNvSpPr/>
            <p:nvPr/>
          </p:nvSpPr>
          <p:spPr>
            <a:xfrm>
              <a:off x="4863921" y="4165242"/>
              <a:ext cx="76200" cy="76200"/>
            </a:xfrm>
            <a:prstGeom prst="star5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6" name="5-Point Star 25"/>
            <p:cNvSpPr/>
            <p:nvPr/>
          </p:nvSpPr>
          <p:spPr>
            <a:xfrm>
              <a:off x="4863921" y="3810000"/>
              <a:ext cx="76200" cy="76200"/>
            </a:xfrm>
            <a:prstGeom prst="star5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7" name="5-Point Star 26"/>
            <p:cNvSpPr/>
            <p:nvPr/>
          </p:nvSpPr>
          <p:spPr>
            <a:xfrm>
              <a:off x="4863921" y="3441879"/>
              <a:ext cx="76200" cy="76200"/>
            </a:xfrm>
            <a:prstGeom prst="star5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9" name="5-Point Star 28"/>
            <p:cNvSpPr/>
            <p:nvPr/>
          </p:nvSpPr>
          <p:spPr>
            <a:xfrm>
              <a:off x="4863921" y="5637726"/>
              <a:ext cx="76200" cy="76200"/>
            </a:xfrm>
            <a:prstGeom prst="star5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0" name="5-Point Star 29"/>
            <p:cNvSpPr/>
            <p:nvPr/>
          </p:nvSpPr>
          <p:spPr>
            <a:xfrm>
              <a:off x="4863921" y="5270679"/>
              <a:ext cx="76200" cy="76200"/>
            </a:xfrm>
            <a:prstGeom prst="star5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2" name="5-Point Star 31"/>
            <p:cNvSpPr/>
            <p:nvPr/>
          </p:nvSpPr>
          <p:spPr>
            <a:xfrm>
              <a:off x="4863921" y="6006921"/>
              <a:ext cx="76200" cy="76200"/>
            </a:xfrm>
            <a:prstGeom prst="star5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3" name="5-Point Star 32"/>
            <p:cNvSpPr/>
            <p:nvPr/>
          </p:nvSpPr>
          <p:spPr>
            <a:xfrm>
              <a:off x="4863921" y="4889679"/>
              <a:ext cx="76200" cy="76200"/>
            </a:xfrm>
            <a:prstGeom prst="star5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500"/>
                            </p:stCondLst>
                            <p:childTnLst>
                              <p:par>
                                <p:cTn id="23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7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500"/>
                            </p:stCondLst>
                            <p:childTnLst>
                              <p:par>
                                <p:cTn id="29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3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500"/>
                            </p:stCondLst>
                            <p:childTnLst>
                              <p:par>
                                <p:cTn id="3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9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wallpaper_12883.jpg"/>
          <p:cNvPicPr>
            <a:picLocks noChangeAspect="1"/>
          </p:cNvPicPr>
          <p:nvPr/>
        </p:nvPicPr>
        <p:blipFill>
          <a:blip r:embed="rId3">
            <a:lum bright="-49000" contrast="-57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3" descr="girl-at-computer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04800" y="304800"/>
            <a:ext cx="2057400" cy="1371600"/>
          </a:xfrm>
          <a:prstGeom prst="rect">
            <a:avLst/>
          </a:prstGeom>
        </p:spPr>
      </p:pic>
      <p:pic>
        <p:nvPicPr>
          <p:cNvPr id="5" name="Picture 4" descr="happygirl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1569268">
            <a:off x="296542" y="4808858"/>
            <a:ext cx="1752600" cy="1752600"/>
          </a:xfrm>
          <a:prstGeom prst="rect">
            <a:avLst/>
          </a:prstGeom>
        </p:spPr>
      </p:pic>
      <p:pic>
        <p:nvPicPr>
          <p:cNvPr id="7" name="Picture 6" descr="a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781800" y="304800"/>
            <a:ext cx="2057400" cy="13716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804341" y="524470"/>
            <a:ext cx="352025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Advantages</a:t>
            </a:r>
            <a:endParaRPr lang="en-US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10" name="Picture 9" descr="video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8479148">
            <a:off x="7088528" y="4663463"/>
            <a:ext cx="1968500" cy="118110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815482" y="1905000"/>
            <a:ext cx="710931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Will be quick &amp; easy to search for Details</a:t>
            </a:r>
            <a:endParaRPr lang="en-US" sz="32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762000" y="2667000"/>
            <a:ext cx="451694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Data can be edited easily</a:t>
            </a:r>
            <a:endParaRPr lang="en-US" sz="32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762000" y="3379304"/>
            <a:ext cx="691868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Can maintain very large amount of data</a:t>
            </a:r>
            <a:endParaRPr lang="en-US" sz="32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762000" y="4040233"/>
            <a:ext cx="407111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No more time wasting</a:t>
            </a:r>
            <a:endParaRPr lang="en-US" sz="32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762000" y="4673025"/>
            <a:ext cx="496039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Can increase their efficiency</a:t>
            </a:r>
            <a:endParaRPr lang="en-US" sz="32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9" name="Rounded Rectangle 18">
            <a:hlinkClick r:id="rId8" action="ppaction://hlinksldjump"/>
          </p:cNvPr>
          <p:cNvSpPr/>
          <p:nvPr/>
        </p:nvSpPr>
        <p:spPr>
          <a:xfrm>
            <a:off x="6477000" y="6400800"/>
            <a:ext cx="1219200" cy="381000"/>
          </a:xfrm>
          <a:prstGeom prst="round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2">
                    <a:lumMod val="75000"/>
                  </a:schemeClr>
                </a:solidFill>
              </a:rPr>
              <a:t>Back</a:t>
            </a:r>
            <a:endParaRPr lang="en-US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21" name="Rounded Rectangle 20">
            <a:hlinkClick r:id="rId9" action="ppaction://hlinksldjump"/>
          </p:cNvPr>
          <p:cNvSpPr/>
          <p:nvPr/>
        </p:nvSpPr>
        <p:spPr>
          <a:xfrm>
            <a:off x="7848600" y="6400800"/>
            <a:ext cx="1219200" cy="381000"/>
          </a:xfrm>
          <a:prstGeom prst="round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2">
                    <a:lumMod val="75000"/>
                  </a:schemeClr>
                </a:solidFill>
              </a:rPr>
              <a:t>Exit</a:t>
            </a:r>
            <a:endParaRPr lang="en-US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9" name="Picture 8" descr="video_icon_full.jp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rot="21144073">
            <a:off x="7283217" y="4603982"/>
            <a:ext cx="1752600" cy="1752600"/>
          </a:xfrm>
          <a:prstGeom prst="rect">
            <a:avLst/>
          </a:prstGeom>
        </p:spPr>
      </p:pic>
      <p:sp>
        <p:nvSpPr>
          <p:cNvPr id="18" name="Rectangle 17"/>
          <p:cNvSpPr/>
          <p:nvPr/>
        </p:nvSpPr>
        <p:spPr>
          <a:xfrm>
            <a:off x="762000" y="5358825"/>
            <a:ext cx="822712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They can buildup their business better &amp; faster</a:t>
            </a:r>
            <a:endParaRPr lang="en-US" sz="32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/>
      <p:bldP spid="14" grpId="0"/>
      <p:bldP spid="15" grpId="0"/>
      <p:bldP spid="16" grpId="0"/>
      <p:bldP spid="1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1366x768_3d+abstract+wallpapers.jpg"/>
          <p:cNvPicPr>
            <a:picLocks noChangeAspect="1"/>
          </p:cNvPicPr>
          <p:nvPr/>
        </p:nvPicPr>
        <p:blipFill>
          <a:blip r:embed="rId2">
            <a:lum bright="-26000" contrast="-31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revolutio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177800"/>
            <a:ext cx="6096000" cy="2032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752600" y="3115270"/>
            <a:ext cx="567937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. . . THANK YOU . . .</a:t>
            </a:r>
            <a:endParaRPr lang="en-US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315200" y="6477000"/>
            <a:ext cx="1219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………….</a:t>
            </a:r>
            <a:endParaRPr lang="en-U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Click="0" advTm="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29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464</TotalTime>
  <Words>259</Words>
  <Application>Microsoft Office PowerPoint</Application>
  <PresentationFormat>On-screen Show (4:3)</PresentationFormat>
  <Paragraphs>85</Paragraphs>
  <Slides>7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Eranda</dc:creator>
  <cp:lastModifiedBy>DIT11C2-0345</cp:lastModifiedBy>
  <cp:revision>54</cp:revision>
  <dcterms:created xsi:type="dcterms:W3CDTF">2006-08-16T00:00:00Z</dcterms:created>
  <dcterms:modified xsi:type="dcterms:W3CDTF">2011-07-11T10:56:21Z</dcterms:modified>
</cp:coreProperties>
</file>